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4E52D-0F46-46B0-A1EC-770854C4C95F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21B61-D983-47E7-814F-C12BB004C689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4398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21B61-D983-47E7-814F-C12BB004C689}" type="slidenum">
              <a:rPr lang="it-CH" smtClean="0"/>
              <a:t>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8228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 dirty="0"/>
              <a:t>Tiene traccia delle modifiche, consente di tornare indietro, lavorare in team senza sovrascrivere il lavoro altrui. È</a:t>
            </a:r>
            <a:r>
              <a:rPr lang="it-IT" dirty="0"/>
              <a:t> un sistema che registra le modifiche ai file nel tempo, permettendo di recuperare versioni specifiche in qualsiasi momento.</a:t>
            </a:r>
            <a:endParaRPr lang="it-CH" dirty="0"/>
          </a:p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21B61-D983-47E7-814F-C12BB004C689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0054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Permette di tracciare ogni cambiamento, collaborare senza conflitti, ripristinare versioni precedenti e mantenere un backup completo del progetto</a:t>
            </a:r>
            <a:r>
              <a:rPr lang="it-CH" dirty="0"/>
              <a:t>, </a:t>
            </a:r>
            <a:r>
              <a:rPr lang="it-CH" b="1" dirty="0"/>
              <a:t>backup multi-livello</a:t>
            </a:r>
            <a:endParaRPr lang="it-CH" dirty="0"/>
          </a:p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21B61-D983-47E7-814F-C12BB004C689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20009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Il </a:t>
            </a:r>
            <a:r>
              <a:rPr lang="it-CH" b="1" dirty="0" err="1"/>
              <a:t>Concurrent</a:t>
            </a:r>
            <a:r>
              <a:rPr lang="it-CH" b="1" dirty="0"/>
              <a:t> </a:t>
            </a:r>
            <a:r>
              <a:rPr lang="it-CH" b="1" dirty="0" err="1"/>
              <a:t>Versions</a:t>
            </a:r>
            <a:r>
              <a:rPr lang="it-CH" b="1" dirty="0"/>
              <a:t> System </a:t>
            </a:r>
            <a:r>
              <a:rPr lang="it-CH" dirty="0"/>
              <a:t>è un sistema di controllo delle versioni funzionale. Questo aiuta i team a rimanere connessi alle modifiche che vengono registrate in un repository quando lavorano sul software.</a:t>
            </a:r>
            <a:br>
              <a:rPr lang="it-CH" dirty="0"/>
            </a:br>
            <a:endParaRPr lang="it-CH" dirty="0"/>
          </a:p>
          <a:p>
            <a:r>
              <a:rPr lang="it-CH" b="1" i="0" dirty="0" err="1">
                <a:solidFill>
                  <a:srgbClr val="BFBFBF"/>
                </a:solidFill>
                <a:effectLst/>
                <a:latin typeface="Google Sans"/>
              </a:rPr>
              <a:t>Subversion</a:t>
            </a:r>
            <a:r>
              <a:rPr lang="it-CH" b="0" i="0" dirty="0">
                <a:solidFill>
                  <a:srgbClr val="BFBFBF"/>
                </a:solidFill>
                <a:effectLst/>
                <a:latin typeface="Google Sans"/>
              </a:rPr>
              <a:t> è un sistema di controllo delle versioni di livello aziendale. Mentre </a:t>
            </a:r>
            <a:r>
              <a:rPr lang="it-CH" b="0" i="0" dirty="0" err="1">
                <a:solidFill>
                  <a:srgbClr val="BFBFBF"/>
                </a:solidFill>
                <a:effectLst/>
                <a:latin typeface="Google Sans"/>
              </a:rPr>
              <a:t>Git</a:t>
            </a:r>
            <a:r>
              <a:rPr lang="it-CH" b="0" i="0" dirty="0">
                <a:solidFill>
                  <a:srgbClr val="BFBFBF"/>
                </a:solidFill>
                <a:effectLst/>
                <a:latin typeface="Google Sans"/>
              </a:rPr>
              <a:t> è posizionato più come uno strumento di gestione del codice sorgente (SCM).</a:t>
            </a:r>
            <a:br>
              <a:rPr lang="it-CH" b="0" i="0" dirty="0">
                <a:solidFill>
                  <a:srgbClr val="BFBFBF"/>
                </a:solidFill>
                <a:effectLst/>
                <a:latin typeface="Google Sans"/>
              </a:rPr>
            </a:br>
            <a:endParaRPr lang="it-CH" b="0" i="0" dirty="0">
              <a:solidFill>
                <a:srgbClr val="BFBFBF"/>
              </a:solidFill>
              <a:effectLst/>
              <a:latin typeface="Google Sans"/>
            </a:endParaRPr>
          </a:p>
          <a:p>
            <a:r>
              <a:rPr lang="it-CH" b="1" i="0" dirty="0" err="1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Mercurial</a:t>
            </a:r>
            <a:r>
              <a:rPr lang="it-CH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 è uno strumento di gestione del controllo del codice sorgente. </a:t>
            </a:r>
            <a:r>
              <a:rPr lang="it-CH" b="0" i="0" dirty="0">
                <a:solidFill>
                  <a:srgbClr val="BFBFBF"/>
                </a:solidFill>
                <a:effectLst/>
                <a:latin typeface="Google Sans"/>
              </a:rPr>
              <a:t>Sebbene possa essere più facile da imparare e usare, la sua </a:t>
            </a:r>
            <a:r>
              <a:rPr lang="it-CH" b="0" i="0" dirty="0">
                <a:solidFill>
                  <a:srgbClr val="EEF0FF"/>
                </a:solidFill>
                <a:effectLst/>
                <a:latin typeface="Google Sans"/>
              </a:rPr>
              <a:t>diramazione (</a:t>
            </a:r>
            <a:r>
              <a:rPr lang="it-CH" b="0" i="0" dirty="0" err="1">
                <a:solidFill>
                  <a:srgbClr val="EEF0FF"/>
                </a:solidFill>
                <a:effectLst/>
                <a:latin typeface="Google Sans"/>
              </a:rPr>
              <a:t>branch</a:t>
            </a:r>
            <a:r>
              <a:rPr lang="it-CH" b="0" i="0" dirty="0">
                <a:solidFill>
                  <a:srgbClr val="EEF0FF"/>
                </a:solidFill>
                <a:effectLst/>
                <a:latin typeface="Google Sans"/>
              </a:rPr>
              <a:t>) </a:t>
            </a:r>
            <a:r>
              <a:rPr lang="it-CH" b="0" i="0" dirty="0">
                <a:solidFill>
                  <a:srgbClr val="BFBFBF"/>
                </a:solidFill>
                <a:effectLst/>
                <a:latin typeface="Google Sans"/>
              </a:rPr>
              <a:t>crea spesso confusione.</a:t>
            </a:r>
            <a:br>
              <a:rPr lang="it-CH" b="0" i="0" dirty="0">
                <a:solidFill>
                  <a:srgbClr val="BFBFBF"/>
                </a:solidFill>
                <a:effectLst/>
                <a:latin typeface="Google Sans"/>
              </a:rPr>
            </a:br>
            <a:endParaRPr lang="it-CH" b="0" i="0" dirty="0">
              <a:solidFill>
                <a:srgbClr val="BFBFBF"/>
              </a:solidFill>
              <a:effectLst/>
              <a:latin typeface="Google Sans"/>
            </a:endParaRPr>
          </a:p>
          <a:p>
            <a:r>
              <a:rPr lang="it-CH" b="1" i="0" dirty="0" err="1">
                <a:solidFill>
                  <a:srgbClr val="BFBFBF"/>
                </a:solidFill>
                <a:effectLst/>
                <a:latin typeface="Google Sans"/>
              </a:rPr>
              <a:t>Git</a:t>
            </a:r>
            <a:r>
              <a:rPr lang="it-CH" b="0" i="0" dirty="0">
                <a:solidFill>
                  <a:srgbClr val="BFBFBF"/>
                </a:solidFill>
                <a:effectLst/>
                <a:latin typeface="Google Sans"/>
              </a:rPr>
              <a:t> è </a:t>
            </a:r>
            <a:r>
              <a:rPr lang="it-CH" b="0" i="0" dirty="0">
                <a:solidFill>
                  <a:srgbClr val="FFFFFF"/>
                </a:solidFill>
                <a:effectLst/>
                <a:latin typeface="Google Sans"/>
              </a:rPr>
              <a:t>un sistema di controllo di versione distribuito</a:t>
            </a:r>
            <a:r>
              <a:rPr lang="it-CH" b="0" i="0" dirty="0">
                <a:solidFill>
                  <a:srgbClr val="BFBFBF"/>
                </a:solidFill>
                <a:effectLst/>
                <a:latin typeface="Google Sans"/>
              </a:rPr>
              <a:t> , il che significa che è un clone locale del progetto e un repository di controllo di versione completo. Questi repository locali completamente funzionali semplificano il lavoro offline o da remoto.</a:t>
            </a:r>
            <a:r>
              <a:rPr lang="it-CH" b="0" i="0" dirty="0">
                <a:solidFill>
                  <a:srgbClr val="EEF0FF"/>
                </a:solidFill>
                <a:effectLst/>
                <a:latin typeface="Google Sans"/>
              </a:rPr>
              <a:t> 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21B61-D983-47E7-814F-C12BB004C689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192629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b="0" i="0" dirty="0">
                <a:solidFill>
                  <a:srgbClr val="BFBFBF"/>
                </a:solidFill>
                <a:effectLst/>
                <a:latin typeface="Google Sans"/>
              </a:rPr>
              <a:t>Qualsiasi membro del gruppo può accedere al repository GitHub (considerandolo una cartella per i file) e visualizzare la versione più recente in tempo reale. </a:t>
            </a:r>
            <a:br>
              <a:rPr lang="it-CH" b="0" i="0" dirty="0">
                <a:solidFill>
                  <a:srgbClr val="BFBFBF"/>
                </a:solidFill>
                <a:effectLst/>
                <a:latin typeface="Google Sans"/>
              </a:rPr>
            </a:br>
            <a:r>
              <a:rPr lang="it-CH" b="0" i="0" dirty="0">
                <a:solidFill>
                  <a:srgbClr val="BFBFBF"/>
                </a:solidFill>
                <a:effectLst/>
                <a:latin typeface="Google Sans"/>
              </a:rPr>
              <a:t>Può quindi apportare modifiche o cambiamenti visibili anche agli altri collaboratori.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21B61-D983-47E7-814F-C12BB004C689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48864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b="1" dirty="0" err="1"/>
              <a:t>Commit</a:t>
            </a:r>
            <a:r>
              <a:rPr lang="it-CH" dirty="0"/>
              <a:t> (salvataggi delle modifiche).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21B61-D983-47E7-814F-C12BB004C689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34164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Gitignore</a:t>
            </a:r>
            <a:r>
              <a:rPr lang="fr-CH" dirty="0"/>
              <a:t> </a:t>
            </a:r>
            <a:r>
              <a:rPr lang="it-IT" b="1" dirty="0"/>
              <a:t>non tiene traccia</a:t>
            </a:r>
            <a:r>
              <a:rPr lang="it-IT" dirty="0"/>
              <a:t> di quei file, non li mostrerà come modifiche e non li includerà nei </a:t>
            </a:r>
            <a:r>
              <a:rPr lang="it-IT" dirty="0" err="1"/>
              <a:t>commit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21B61-D983-47E7-814F-C12BB004C689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1909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React</a:t>
            </a:r>
            <a:r>
              <a:rPr lang="fr-CH" dirty="0"/>
              <a:t> </a:t>
            </a:r>
            <a:r>
              <a:rPr lang="fr-CH" dirty="0">
                <a:sym typeface="Wingdings" panose="05000000000000000000" pitchFamily="2" charset="2"/>
              </a:rPr>
              <a:t> web </a:t>
            </a:r>
            <a:r>
              <a:rPr lang="fr-CH" dirty="0" err="1">
                <a:sym typeface="Wingdings" panose="05000000000000000000" pitchFamily="2" charset="2"/>
              </a:rPr>
              <a:t>framework</a:t>
            </a:r>
            <a:r>
              <a:rPr lang="fr-CH" dirty="0">
                <a:sym typeface="Wingdings" panose="05000000000000000000" pitchFamily="2" charset="2"/>
              </a:rPr>
              <a:t> per la </a:t>
            </a:r>
            <a:r>
              <a:rPr lang="fr-CH" dirty="0" err="1">
                <a:sym typeface="Wingdings" panose="05000000000000000000" pitchFamily="2" charset="2"/>
              </a:rPr>
              <a:t>creazione</a:t>
            </a:r>
            <a:r>
              <a:rPr lang="fr-CH" dirty="0">
                <a:sym typeface="Wingdings" panose="05000000000000000000" pitchFamily="2" charset="2"/>
              </a:rPr>
              <a:t> di </a:t>
            </a:r>
            <a:r>
              <a:rPr lang="fr-CH" dirty="0" err="1">
                <a:sym typeface="Wingdings" panose="05000000000000000000" pitchFamily="2" charset="2"/>
              </a:rPr>
              <a:t>interfaccie</a:t>
            </a:r>
            <a:r>
              <a:rPr lang="fr-CH" dirty="0">
                <a:sym typeface="Wingdings" panose="05000000000000000000" pitchFamily="2" charset="2"/>
              </a:rPr>
              <a:t> utente</a:t>
            </a:r>
          </a:p>
          <a:p>
            <a:r>
              <a:rPr lang="fr-CH" dirty="0">
                <a:sym typeface="Wingdings" panose="05000000000000000000" pitchFamily="2" charset="2"/>
              </a:rPr>
              <a:t>Machine </a:t>
            </a:r>
            <a:r>
              <a:rPr lang="fr-CH" dirty="0" err="1">
                <a:sym typeface="Wingdings" panose="05000000000000000000" pitchFamily="2" charset="2"/>
              </a:rPr>
              <a:t>learning</a:t>
            </a:r>
            <a:r>
              <a:rPr lang="fr-CH" dirty="0">
                <a:sym typeface="Wingdings" panose="05000000000000000000" pitchFamily="2" charset="2"/>
              </a:rPr>
              <a:t>  </a:t>
            </a:r>
            <a:r>
              <a:rPr lang="fr-CH" dirty="0" err="1">
                <a:sym typeface="Wingdings" panose="05000000000000000000" pitchFamily="2" charset="2"/>
              </a:rPr>
              <a:t>sottoinsieme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dell’AI</a:t>
            </a:r>
            <a:r>
              <a:rPr lang="fr-CH" dirty="0">
                <a:sym typeface="Wingdings" panose="05000000000000000000" pitchFamily="2" charset="2"/>
              </a:rPr>
              <a:t>, AI </a:t>
            </a:r>
            <a:r>
              <a:rPr lang="fr-CH" dirty="0" err="1">
                <a:sym typeface="Wingdings" panose="05000000000000000000" pitchFamily="2" charset="2"/>
              </a:rPr>
              <a:t>impara</a:t>
            </a:r>
            <a:r>
              <a:rPr lang="fr-CH" dirty="0">
                <a:sym typeface="Wingdings" panose="05000000000000000000" pitchFamily="2" charset="2"/>
              </a:rPr>
              <a:t> e </a:t>
            </a:r>
            <a:r>
              <a:rPr lang="fr-CH" dirty="0" err="1">
                <a:sym typeface="Wingdings" panose="05000000000000000000" pitchFamily="2" charset="2"/>
              </a:rPr>
              <a:t>migliora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automaticamente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tramite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dati</a:t>
            </a:r>
            <a:r>
              <a:rPr lang="fr-CH" dirty="0">
                <a:sym typeface="Wingdings" panose="05000000000000000000" pitchFamily="2" charset="2"/>
              </a:rPr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21B61-D983-47E7-814F-C12BB004C689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09529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21B61-D983-47E7-814F-C12BB004C689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2247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1454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82662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1604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8360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7456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3624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2952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4787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3524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0233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it-CH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1299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7B0454-C96F-4FDA-B3B9-DFFCC6EA24CA}" type="datetimeFigureOut">
              <a:rPr lang="it-CH" smtClean="0"/>
              <a:t>11.09.2025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993AB63C-EFE2-4428-B816-2E900A1EDDFC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584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adrin.info/blog.html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nio.com/pt/media/marrom-cor-gradiente-marrom-claro-preto-e-branco" TargetMode="Externa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C4CE76-E11C-A532-A1BE-3159EFC08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b="1" i="0" dirty="0">
                <a:solidFill>
                  <a:schemeClr val="tx1"/>
                </a:solidFill>
                <a:effectLst/>
                <a:latin typeface="-apple-system"/>
              </a:rPr>
              <a:t>Ricerca GIT</a:t>
            </a:r>
            <a:br>
              <a:rPr lang="it-CH" b="1" i="0" dirty="0">
                <a:solidFill>
                  <a:srgbClr val="003D59"/>
                </a:solidFill>
                <a:effectLst/>
                <a:latin typeface="-apple-system"/>
              </a:rPr>
            </a:br>
            <a:endParaRPr lang="it-CH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23A616-9AF9-B9F4-0497-5CA43B477C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CH" b="0" i="0" dirty="0">
                <a:solidFill>
                  <a:srgbClr val="1D2125"/>
                </a:solidFill>
                <a:effectLst/>
                <a:latin typeface="-apple-system"/>
              </a:rPr>
              <a:t>GitHub e Version Control</a:t>
            </a:r>
            <a:endParaRPr lang="it-CH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F7AE68-229D-3A99-B9BD-A8E768081A30}"/>
              </a:ext>
            </a:extLst>
          </p:cNvPr>
          <p:cNvSpPr txBox="1"/>
          <p:nvPr/>
        </p:nvSpPr>
        <p:spPr>
          <a:xfrm>
            <a:off x="9478978" y="1113576"/>
            <a:ext cx="1648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Marco Del </a:t>
            </a:r>
            <a:r>
              <a:rPr lang="fr-CH" dirty="0" err="1"/>
              <a:t>Core</a:t>
            </a:r>
            <a:endParaRPr lang="fr-CH" dirty="0"/>
          </a:p>
          <a:p>
            <a:r>
              <a:rPr lang="fr-CH" dirty="0"/>
              <a:t>Dorian Belli</a:t>
            </a:r>
          </a:p>
          <a:p>
            <a:r>
              <a:rPr lang="fr-CH" dirty="0" err="1"/>
              <a:t>Eliseo</a:t>
            </a:r>
            <a:r>
              <a:rPr lang="fr-CH" dirty="0"/>
              <a:t> Ingold</a:t>
            </a:r>
            <a:endParaRPr lang="it-CH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CDC09B4-3AFC-5757-B02C-4406192B50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71" b="72396" l="13104" r="87701">
                        <a14:foregroundMark x1="16764" y1="51432" x2="16764" y2="51432"/>
                        <a14:foregroundMark x1="16764" y1="51432" x2="16764" y2="51432"/>
                        <a14:foregroundMark x1="13250" y1="50391" x2="13250" y2="50391"/>
                        <a14:foregroundMark x1="13250" y1="50391" x2="13250" y2="50391"/>
                        <a14:foregroundMark x1="33529" y1="49609" x2="33529" y2="49609"/>
                        <a14:foregroundMark x1="33529" y1="49609" x2="33529" y2="49609"/>
                        <a14:foregroundMark x1="33529" y1="49609" x2="33529" y2="49609"/>
                        <a14:foregroundMark x1="34114" y1="47526" x2="34700" y2="46875"/>
                        <a14:foregroundMark x1="38799" y1="38281" x2="38946" y2="37630"/>
                        <a14:foregroundMark x1="37779" y1="46775" x2="38726" y2="54167"/>
                        <a14:foregroundMark x1="37408" y1="43880" x2="37567" y2="45120"/>
                        <a14:foregroundMark x1="42899" y1="41016" x2="43411" y2="54688"/>
                        <a14:foregroundMark x1="43411" y1="54688" x2="45242" y2="54167"/>
                        <a14:foregroundMark x1="13616" y1="47266" x2="17716" y2="56901"/>
                        <a14:foregroundMark x1="44217" y1="43490" x2="45974" y2="43490"/>
                        <a14:foregroundMark x1="70791" y1="22917" x2="74085" y2="19531"/>
                        <a14:foregroundMark x1="82284" y1="37240" x2="82138" y2="42708"/>
                        <a14:foregroundMark x1="74937" y1="67074" x2="75769" y2="67578"/>
                        <a14:foregroundMark x1="71909" y1="65240" x2="73252" y2="66054"/>
                        <a14:foregroundMark x1="67420" y1="62521" x2="69543" y2="63807"/>
                        <a14:foregroundMark x1="64574" y1="60797" x2="66380" y2="61891"/>
                        <a14:foregroundMark x1="62225" y1="59375" x2="63923" y2="60403"/>
                        <a14:foregroundMark x1="85847" y1="66259" x2="87701" y2="66016"/>
                        <a14:foregroundMark x1="82894" y1="66645" x2="84483" y2="66437"/>
                        <a14:foregroundMark x1="77456" y1="67357" x2="78673" y2="67198"/>
                        <a14:foregroundMark x1="15007" y1="48698" x2="16398" y2="54167"/>
                        <a14:foregroundMark x1="34337" y1="54733" x2="34300" y2="56902"/>
                        <a14:foregroundMark x1="34409" y1="50450" x2="34399" y2="51036"/>
                        <a14:foregroundMark x1="34480" y1="46224" x2="34410" y2="50412"/>
                        <a14:foregroundMark x1="31792" y1="56317" x2="30527" y2="54818"/>
                        <a14:foregroundMark x1="65959" y1="63542" x2="65959" y2="70703"/>
                        <a14:foregroundMark x1="29575" y1="60026" x2="33675" y2="60547"/>
                        <a14:backgroundMark x1="31698" y1="52604" x2="33748" y2="52344"/>
                        <a14:backgroundMark x1="31259" y1="57552" x2="34480" y2="59115"/>
                        <a14:backgroundMark x1="33895" y1="52344" x2="35066" y2="52344"/>
                        <a14:backgroundMark x1="37116" y1="45703" x2="37701" y2="46875"/>
                        <a14:backgroundMark x1="34919" y1="51693" x2="34480" y2="52604"/>
                        <a14:backgroundMark x1="34041" y1="52865" x2="35286" y2="52865"/>
                        <a14:backgroundMark x1="85871" y1="66276" x2="85286" y2="68750"/>
                        <a14:backgroundMark x1="80015" y1="67318" x2="79502" y2="69271"/>
                        <a14:backgroundMark x1="77379" y1="67318" x2="76940" y2="69922"/>
                        <a14:backgroundMark x1="73499" y1="67057" x2="74451" y2="66797"/>
                        <a14:backgroundMark x1="63982" y1="60286" x2="64568" y2="60807"/>
                        <a14:backgroundMark x1="67496" y1="62760" x2="66764" y2="62500"/>
                        <a14:backgroundMark x1="66398" y1="61849" x2="67643" y2="62500"/>
                        <a14:backgroundMark x1="70937" y1="63021" x2="70278" y2="67708"/>
                        <a14:backgroundMark x1="73792" y1="66797" x2="75037" y2="66797"/>
                        <a14:backgroundMark x1="79868" y1="66536" x2="79868" y2="67969"/>
                        <a14:backgroundMark x1="82504" y1="66536" x2="82284" y2="69010"/>
                        <a14:backgroundMark x1="73060" y1="66536" x2="74890" y2="67057"/>
                      </a14:backgroundRemoval>
                    </a14:imgEffect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404" t="15165" r="9592" b="20853"/>
          <a:stretch>
            <a:fillRect/>
          </a:stretch>
        </p:blipFill>
        <p:spPr>
          <a:xfrm>
            <a:off x="5751576" y="4562856"/>
            <a:ext cx="3134790" cy="139209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98FCA4-C9F3-649F-370A-2AC9BED2C1E2}"/>
              </a:ext>
            </a:extLst>
          </p:cNvPr>
          <p:cNvSpPr txBox="1"/>
          <p:nvPr/>
        </p:nvSpPr>
        <p:spPr>
          <a:xfrm>
            <a:off x="0" y="6856326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5" tooltip="https://adrin.info/blog.html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6" tooltip="https://creativecommons.org/licenses/by-sa/3.0/"/>
              </a:rPr>
              <a:t>CC BY-SA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03703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Beige, marrone, sfocatura&#10;&#10;Il contenuto generato dall'IA potrebbe non essere corretto.">
            <a:extLst>
              <a:ext uri="{FF2B5EF4-FFF2-40B4-BE49-F238E27FC236}">
                <a16:creationId xmlns:a16="http://schemas.microsoft.com/office/drawing/2014/main" id="{EC062731-4962-A60B-532C-5BB46AD8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-115294"/>
            <a:ext cx="12192000" cy="7088588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47F3E5C-8A92-54FF-6F0B-B473475B290C}"/>
              </a:ext>
            </a:extLst>
          </p:cNvPr>
          <p:cNvSpPr/>
          <p:nvPr/>
        </p:nvSpPr>
        <p:spPr>
          <a:xfrm>
            <a:off x="2786251" y="2967335"/>
            <a:ext cx="6619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Grazie per l’attenzione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610CE7F-80E5-6FD1-CB94-79B9525F4020}"/>
              </a:ext>
            </a:extLst>
          </p:cNvPr>
          <p:cNvSpPr/>
          <p:nvPr/>
        </p:nvSpPr>
        <p:spPr>
          <a:xfrm>
            <a:off x="3918961" y="3793976"/>
            <a:ext cx="43540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Domande e discussioni sono benvenute</a:t>
            </a:r>
          </a:p>
        </p:txBody>
      </p:sp>
    </p:spTree>
    <p:extLst>
      <p:ext uri="{BB962C8B-B14F-4D97-AF65-F5344CB8AC3E}">
        <p14:creationId xmlns:p14="http://schemas.microsoft.com/office/powerpoint/2010/main" val="160402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6FB5E-B770-1026-7F6B-1F765CAE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i="0" dirty="0">
                <a:solidFill>
                  <a:srgbClr val="1D2125"/>
                </a:solidFill>
                <a:effectLst/>
                <a:latin typeface="-apple-system"/>
              </a:rPr>
              <a:t>Introduzione al Version Control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66901F-F54B-3923-9649-505FF31C1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Cos’è il </a:t>
            </a:r>
            <a:r>
              <a:rPr lang="it-CH" dirty="0" err="1"/>
              <a:t>version</a:t>
            </a:r>
            <a:r>
              <a:rPr lang="it-CH" dirty="0"/>
              <a:t> control?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CH" dirty="0"/>
              <a:t>È un sistema che permette di gestire le versioni del codice sorgente.</a:t>
            </a:r>
            <a:br>
              <a:rPr lang="it-CH" dirty="0"/>
            </a:br>
            <a:endParaRPr lang="it-CH" dirty="0"/>
          </a:p>
          <a:p>
            <a:pPr marL="502920" lvl="1" indent="0">
              <a:buNone/>
            </a:pPr>
            <a:endParaRPr lang="it-CH" dirty="0"/>
          </a:p>
          <a:p>
            <a:pPr marL="502920" lvl="1" indent="0">
              <a:buNone/>
            </a:pPr>
            <a:endParaRPr lang="it-CH" dirty="0"/>
          </a:p>
          <a:p>
            <a:pPr marL="502920" lvl="1" indent="0">
              <a:buNone/>
            </a:pPr>
            <a:endParaRPr lang="it-CH" dirty="0"/>
          </a:p>
          <a:p>
            <a:pPr marL="502920" lvl="1" indent="0">
              <a:buNone/>
            </a:pPr>
            <a:endParaRPr lang="it-CH" dirty="0"/>
          </a:p>
          <a:p>
            <a:pPr marL="502920" lvl="1" indent="0">
              <a:buNone/>
            </a:pPr>
            <a:endParaRPr lang="it-CH" dirty="0"/>
          </a:p>
          <a:p>
            <a:pPr marL="502920" lvl="1" indent="0">
              <a:buNone/>
            </a:pPr>
            <a:endParaRPr lang="it-CH" dirty="0"/>
          </a:p>
          <a:p>
            <a:pPr marL="502920" lvl="1" indent="0">
              <a:buNone/>
            </a:pPr>
            <a:endParaRPr lang="it-CH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13171BD-7BD4-A5AC-D129-A2AA11419D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62" t="28311" r="20133" b="3496"/>
          <a:stretch/>
        </p:blipFill>
        <p:spPr>
          <a:xfrm>
            <a:off x="4668374" y="2879946"/>
            <a:ext cx="5716988" cy="24812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3C4183-3B71-4D1D-9F03-60FF6CCCBC8A}"/>
              </a:ext>
            </a:extLst>
          </p:cNvPr>
          <p:cNvSpPr txBox="1"/>
          <p:nvPr/>
        </p:nvSpPr>
        <p:spPr>
          <a:xfrm>
            <a:off x="108488" y="9391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7897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C26CBA-DC28-0C9D-F41E-C15AA3E15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32" y="1123835"/>
            <a:ext cx="2947482" cy="4601183"/>
          </a:xfrm>
        </p:spPr>
        <p:txBody>
          <a:bodyPr/>
          <a:lstStyle/>
          <a:p>
            <a:r>
              <a:rPr lang="fr-CH" dirty="0">
                <a:solidFill>
                  <a:schemeClr val="tx1"/>
                </a:solidFill>
              </a:rPr>
              <a:t>Perché è fondamentale?</a:t>
            </a:r>
            <a:endParaRPr lang="it-CH" dirty="0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35F99-AEDD-6A3F-EA4E-FF099C2437AC}"/>
              </a:ext>
            </a:extLst>
          </p:cNvPr>
          <p:cNvSpPr txBox="1"/>
          <p:nvPr/>
        </p:nvSpPr>
        <p:spPr>
          <a:xfrm>
            <a:off x="4190337" y="2824263"/>
            <a:ext cx="5503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err="1"/>
              <a:t>Collaborazione</a:t>
            </a:r>
            <a:r>
              <a:rPr lang="fr-CH" sz="2400" dirty="0"/>
              <a:t> efficace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err="1"/>
              <a:t>Storico</a:t>
            </a:r>
            <a:r>
              <a:rPr lang="fr-CH" sz="2400" dirty="0"/>
              <a:t> </a:t>
            </a:r>
            <a:r>
              <a:rPr lang="fr-CH" sz="2400" dirty="0" err="1"/>
              <a:t>completo</a:t>
            </a:r>
            <a:r>
              <a:rPr lang="fr-CH" sz="2400" dirty="0"/>
              <a:t> delle </a:t>
            </a:r>
            <a:r>
              <a:rPr lang="fr-CH" sz="2400" dirty="0" err="1"/>
              <a:t>modifiche</a:t>
            </a:r>
            <a:endParaRPr lang="fr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 err="1"/>
              <a:t>Riduzione</a:t>
            </a:r>
            <a:r>
              <a:rPr lang="fr-CH" sz="2400" dirty="0"/>
              <a:t> dei </a:t>
            </a:r>
            <a:r>
              <a:rPr lang="fr-CH" sz="2400" dirty="0" err="1"/>
              <a:t>rischi</a:t>
            </a:r>
            <a:r>
              <a:rPr lang="fr-CH" sz="2400" dirty="0"/>
              <a:t> (backup e </a:t>
            </a:r>
            <a:r>
              <a:rPr lang="fr-CH" sz="2400" dirty="0" err="1"/>
              <a:t>ripristino</a:t>
            </a:r>
            <a:r>
              <a:rPr lang="fr-CH" sz="2400" dirty="0"/>
              <a:t>)</a:t>
            </a:r>
          </a:p>
        </p:txBody>
      </p:sp>
      <p:pic>
        <p:nvPicPr>
          <p:cNvPr id="2050" name="Picture 2" descr="Emoji - ok Poster">
            <a:extLst>
              <a:ext uri="{FF2B5EF4-FFF2-40B4-BE49-F238E27FC236}">
                <a16:creationId xmlns:a16="http://schemas.microsoft.com/office/drawing/2014/main" id="{7EEC2C93-3D64-CB23-5243-D726DD08C3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500" b="74800" l="16800" r="83200">
                        <a14:foregroundMark x1="16800" y1="54600" x2="18933" y2="43400"/>
                        <a14:foregroundMark x1="48267" y1="28800" x2="41600" y2="27500"/>
                        <a14:foregroundMark x1="56933" y1="61400" x2="52933" y2="57800"/>
                        <a14:foregroundMark x1="61067" y1="60900" x2="56533" y2="58700"/>
                        <a14:foregroundMark x1="56933" y1="59600" x2="55333" y2="57800"/>
                        <a14:foregroundMark x1="57200" y1="59800" x2="60133" y2="61100"/>
                        <a14:foregroundMark x1="50933" y1="71900" x2="70400" y2="71200"/>
                        <a14:foregroundMark x1="70400" y1="71200" x2="70400" y2="71200"/>
                        <a14:foregroundMark x1="79600" y1="51000" x2="80533" y2="66300"/>
                        <a14:foregroundMark x1="53600" y1="72800" x2="69467" y2="72800"/>
                        <a14:foregroundMark x1="81733" y1="51300" x2="83200" y2="62300"/>
                        <a14:foregroundMark x1="57200" y1="53100" x2="61067" y2="48400"/>
                        <a14:foregroundMark x1="72400" y1="50100" x2="76267" y2="58200"/>
                        <a14:foregroundMark x1="60133" y1="59100" x2="64667" y2="66700"/>
                        <a14:foregroundMark x1="43467" y1="25500" x2="45867" y2="25900"/>
                        <a14:foregroundMark x1="57733" y1="74800" x2="64000" y2="7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14" t="24348" r="11455" b="24057"/>
          <a:stretch/>
        </p:blipFill>
        <p:spPr bwMode="auto">
          <a:xfrm>
            <a:off x="9064487" y="4110825"/>
            <a:ext cx="204250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98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BACCC249-6C19-41DD-AAFA-4DB2A1AE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F9E8A3E-4519-4092-A26E-2037E3E50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90D9554-26E6-FB75-2A31-983E1F0C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spc="-100" dirty="0">
                <a:solidFill>
                  <a:schemeClr val="tx1"/>
                </a:solidFill>
                <a:effectLst/>
              </a:rPr>
              <a:t>Breve </a:t>
            </a:r>
            <a:r>
              <a:rPr lang="en-US" sz="4600" b="0" i="0" spc="-100" dirty="0" err="1">
                <a:solidFill>
                  <a:schemeClr val="tx1"/>
                </a:solidFill>
                <a:effectLst/>
              </a:rPr>
              <a:t>storia</a:t>
            </a:r>
            <a:r>
              <a:rPr lang="en-US" sz="4600" b="0" i="0" spc="-100" dirty="0">
                <a:solidFill>
                  <a:schemeClr val="tx1"/>
                </a:solidFill>
                <a:effectLst/>
              </a:rPr>
              <a:t> </a:t>
            </a:r>
            <a:r>
              <a:rPr lang="en-US" sz="4600" b="0" i="0" spc="-100" dirty="0" err="1">
                <a:solidFill>
                  <a:schemeClr val="tx1"/>
                </a:solidFill>
                <a:effectLst/>
              </a:rPr>
              <a:t>dei</a:t>
            </a:r>
            <a:r>
              <a:rPr lang="en-US" sz="4600" b="0" i="0" spc="-100" dirty="0">
                <a:solidFill>
                  <a:schemeClr val="tx1"/>
                </a:solidFill>
                <a:effectLst/>
              </a:rPr>
              <a:t> </a:t>
            </a:r>
            <a:r>
              <a:rPr lang="en-US" sz="4600" b="0" i="0" spc="-100" dirty="0" err="1">
                <a:solidFill>
                  <a:schemeClr val="tx1"/>
                </a:solidFill>
                <a:effectLst/>
              </a:rPr>
              <a:t>sistemi</a:t>
            </a:r>
            <a:r>
              <a:rPr lang="en-US" sz="4600" b="0" i="0" spc="-100" dirty="0">
                <a:solidFill>
                  <a:schemeClr val="tx1"/>
                </a:solidFill>
                <a:effectLst/>
              </a:rPr>
              <a:t> di </a:t>
            </a:r>
            <a:r>
              <a:rPr lang="en-US" sz="4600" b="0" i="0" spc="-100" dirty="0" err="1">
                <a:solidFill>
                  <a:schemeClr val="tx1"/>
                </a:solidFill>
                <a:effectLst/>
              </a:rPr>
              <a:t>versionamento</a:t>
            </a:r>
            <a:endParaRPr lang="en-US" sz="4600" spc="-100" dirty="0">
              <a:solidFill>
                <a:schemeClr val="tx1"/>
              </a:solidFill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E1B4619-8912-9AB6-CCAF-9823C2F5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08" y="1335393"/>
            <a:ext cx="3054096" cy="2038608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97D1A26C-DCFB-460B-BE7B-FC2CA435D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72812"/>
            <a:ext cx="2849303" cy="178435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it – Wikipedia">
            <a:extLst>
              <a:ext uri="{FF2B5EF4-FFF2-40B4-BE49-F238E27FC236}">
                <a16:creationId xmlns:a16="http://schemas.microsoft.com/office/drawing/2014/main" id="{7269A93F-2A2B-405D-2F17-3F146402F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20539" y="1118387"/>
            <a:ext cx="2523745" cy="105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Rectangle 3090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33BF35B-534C-C969-EEA7-BECA9D8758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4213"/>
          <a:stretch/>
        </p:blipFill>
        <p:spPr>
          <a:xfrm>
            <a:off x="6179693" y="4299858"/>
            <a:ext cx="1241138" cy="1624402"/>
          </a:xfrm>
          <a:prstGeom prst="rect">
            <a:avLst/>
          </a:prstGeom>
        </p:spPr>
      </p:pic>
      <p:sp>
        <p:nvSpPr>
          <p:cNvPr id="3093" name="Rectangle 3092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7FC71A2-751F-BE89-BB67-259DF14B2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2154" y="2888451"/>
            <a:ext cx="2362209" cy="3035808"/>
          </a:xfrm>
          <a:prstGeom prst="rect">
            <a:avLst/>
          </a:prstGeom>
        </p:spPr>
      </p:pic>
      <p:sp>
        <p:nvSpPr>
          <p:cNvPr id="3095" name="Rectangle 3094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524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53B683-2A85-0706-417E-BA7F8536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b="1" dirty="0">
                <a:solidFill>
                  <a:schemeClr val="tx1"/>
                </a:solidFill>
              </a:rPr>
              <a:t>GitHub</a:t>
            </a:r>
            <a:endParaRPr lang="it-CH" sz="4800" b="1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986A52-5E84-8EAB-9B00-E53D9AFC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 È un servizio di hosting per progetti software</a:t>
            </a:r>
          </a:p>
          <a:p>
            <a:r>
              <a:rPr lang="it-CH" dirty="0"/>
              <a:t>Consente di creare, archiviare, modificare, unire e collaborare su file o codice</a:t>
            </a:r>
          </a:p>
          <a:p>
            <a:endParaRPr lang="it-CH" dirty="0"/>
          </a:p>
          <a:p>
            <a:endParaRPr lang="it-CH" dirty="0"/>
          </a:p>
          <a:p>
            <a:endParaRPr lang="it-CH" dirty="0"/>
          </a:p>
          <a:p>
            <a:endParaRPr lang="it-CH" dirty="0"/>
          </a:p>
          <a:p>
            <a:endParaRPr lang="it-CH" dirty="0"/>
          </a:p>
          <a:p>
            <a:endParaRPr lang="it-CH" dirty="0"/>
          </a:p>
          <a:p>
            <a:endParaRPr lang="it-CH" dirty="0"/>
          </a:p>
          <a:p>
            <a:endParaRPr lang="it-CH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98BDAEE-B12A-ACB4-E8E8-1C737707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457" y="2571184"/>
            <a:ext cx="4674822" cy="2643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1031B2-BDDC-C962-9218-E93073037F1E}"/>
              </a:ext>
            </a:extLst>
          </p:cNvPr>
          <p:cNvSpPr txBox="1"/>
          <p:nvPr/>
        </p:nvSpPr>
        <p:spPr>
          <a:xfrm>
            <a:off x="101275" y="93917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66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94DDACE-1DD8-91CA-3186-525FD057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fr-CH">
                <a:solidFill>
                  <a:schemeClr val="tx1">
                    <a:lumMod val="85000"/>
                    <a:lumOff val="15000"/>
                  </a:schemeClr>
                </a:solidFill>
              </a:rPr>
              <a:t>Funzionalità principali</a:t>
            </a:r>
            <a:endParaRPr lang="it-CH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CH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0A933-9D64-F7BD-4ED8-8CE42F556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fr-CH" dirty="0"/>
              <a:t>Repository </a:t>
            </a:r>
            <a:r>
              <a:rPr lang="fr-CH" dirty="0">
                <a:sym typeface="Wingdings" panose="05000000000000000000" pitchFamily="2" charset="2"/>
              </a:rPr>
              <a:t> </a:t>
            </a:r>
            <a:r>
              <a:rPr lang="fr-CH" dirty="0" err="1">
                <a:sym typeface="Wingdings" panose="05000000000000000000" pitchFamily="2" charset="2"/>
              </a:rPr>
              <a:t>contenitore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del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codice</a:t>
            </a:r>
            <a:endParaRPr lang="fr-CH" dirty="0">
              <a:sym typeface="Wingdings" panose="05000000000000000000" pitchFamily="2" charset="2"/>
            </a:endParaRPr>
          </a:p>
          <a:p>
            <a:r>
              <a:rPr lang="fr-CH" dirty="0" err="1">
                <a:sym typeface="Wingdings" panose="05000000000000000000" pitchFamily="2" charset="2"/>
              </a:rPr>
              <a:t>Add</a:t>
            </a:r>
            <a:r>
              <a:rPr lang="fr-CH" dirty="0">
                <a:sym typeface="Wingdings" panose="05000000000000000000" pitchFamily="2" charset="2"/>
              </a:rPr>
              <a:t>  </a:t>
            </a:r>
            <a:r>
              <a:rPr lang="fr-CH" dirty="0" err="1">
                <a:sym typeface="Wingdings" panose="05000000000000000000" pitchFamily="2" charset="2"/>
              </a:rPr>
              <a:t>preparare</a:t>
            </a:r>
            <a:r>
              <a:rPr lang="fr-CH" dirty="0">
                <a:sym typeface="Wingdings" panose="05000000000000000000" pitchFamily="2" charset="2"/>
              </a:rPr>
              <a:t> il file di commit</a:t>
            </a:r>
          </a:p>
          <a:p>
            <a:r>
              <a:rPr lang="fr-CH" dirty="0">
                <a:sym typeface="Wingdings" panose="05000000000000000000" pitchFamily="2" charset="2"/>
              </a:rPr>
              <a:t>Push  </a:t>
            </a:r>
            <a:r>
              <a:rPr lang="it-CH" dirty="0">
                <a:sym typeface="Wingdings" panose="05000000000000000000" pitchFamily="2" charset="2"/>
              </a:rPr>
              <a:t>caricare i </a:t>
            </a:r>
            <a:r>
              <a:rPr lang="it-CH" dirty="0" err="1">
                <a:sym typeface="Wingdings" panose="05000000000000000000" pitchFamily="2" charset="2"/>
              </a:rPr>
              <a:t>commit</a:t>
            </a:r>
            <a:r>
              <a:rPr lang="it-CH" dirty="0">
                <a:sym typeface="Wingdings" panose="05000000000000000000" pitchFamily="2" charset="2"/>
              </a:rPr>
              <a:t> locali su un repository remoto</a:t>
            </a:r>
            <a:endParaRPr lang="fr-CH" dirty="0">
              <a:sym typeface="Wingdings" panose="05000000000000000000" pitchFamily="2" charset="2"/>
            </a:endParaRPr>
          </a:p>
          <a:p>
            <a:r>
              <a:rPr lang="fr-CH" dirty="0">
                <a:sym typeface="Wingdings" panose="05000000000000000000" pitchFamily="2" charset="2"/>
              </a:rPr>
              <a:t>Pull  </a:t>
            </a:r>
            <a:r>
              <a:rPr lang="fr-CH" dirty="0" err="1">
                <a:sym typeface="Wingdings" panose="05000000000000000000" pitchFamily="2" charset="2"/>
              </a:rPr>
              <a:t>inverso</a:t>
            </a:r>
            <a:r>
              <a:rPr lang="fr-CH" dirty="0">
                <a:sym typeface="Wingdings" panose="05000000000000000000" pitchFamily="2" charset="2"/>
              </a:rPr>
              <a:t> di push, </a:t>
            </a:r>
            <a:r>
              <a:rPr lang="it-CH" dirty="0">
                <a:sym typeface="Wingdings" panose="05000000000000000000" pitchFamily="2" charset="2"/>
              </a:rPr>
              <a:t>utilizzato per recuperare le modifiche dal 	repository remoto e integrarle con il repository locale.</a:t>
            </a:r>
            <a:endParaRPr lang="it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7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22FA7C-1758-D28A-F441-C52A8C46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42" y="1128408"/>
            <a:ext cx="3229753" cy="4601183"/>
          </a:xfrm>
        </p:spPr>
        <p:txBody>
          <a:bodyPr/>
          <a:lstStyle/>
          <a:p>
            <a:r>
              <a:rPr lang="it-CH" b="1" dirty="0">
                <a:solidFill>
                  <a:schemeClr val="tx1"/>
                </a:solidFill>
              </a:rPr>
              <a:t>Funzionamento base di GitHub e conflitti di versione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C20979-A3CA-B00C-8AE6-4E11F825E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Repository</a:t>
            </a:r>
            <a:r>
              <a:rPr lang="it-CH" dirty="0"/>
              <a:t> </a:t>
            </a:r>
            <a:r>
              <a:rPr lang="it-CH" dirty="0">
                <a:sym typeface="Wingdings" panose="05000000000000000000" pitchFamily="2" charset="2"/>
              </a:rPr>
              <a:t> «archivio» </a:t>
            </a:r>
            <a:r>
              <a:rPr lang="it-IT" dirty="0"/>
              <a:t>archivio</a:t>
            </a:r>
            <a:endParaRPr lang="it-CH" dirty="0">
              <a:sym typeface="Wingdings" panose="05000000000000000000" pitchFamily="2" charset="2"/>
            </a:endParaRPr>
          </a:p>
          <a:p>
            <a:r>
              <a:rPr lang="it-IT" dirty="0" err="1"/>
              <a:t>Commit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«impegnarsi (prendere l’impegno)» </a:t>
            </a:r>
            <a:r>
              <a:rPr lang="it-IT" dirty="0"/>
              <a:t>salvataggio/conferma</a:t>
            </a:r>
          </a:p>
          <a:p>
            <a:r>
              <a:rPr lang="it-IT" dirty="0" err="1">
                <a:solidFill>
                  <a:schemeClr val="accent6"/>
                </a:solidFill>
              </a:rPr>
              <a:t>Push</a:t>
            </a:r>
            <a:r>
              <a:rPr lang="it-IT" dirty="0">
                <a:solidFill>
                  <a:schemeClr val="accent6"/>
                </a:solidFill>
              </a:rPr>
              <a:t> </a:t>
            </a:r>
            <a:r>
              <a:rPr lang="it-IT" dirty="0">
                <a:solidFill>
                  <a:schemeClr val="accent6"/>
                </a:solidFill>
                <a:sym typeface="Wingdings" panose="05000000000000000000" pitchFamily="2" charset="2"/>
              </a:rPr>
              <a:t> «spingere» </a:t>
            </a:r>
            <a:r>
              <a:rPr lang="it-IT" dirty="0">
                <a:solidFill>
                  <a:schemeClr val="accent6"/>
                </a:solidFill>
              </a:rPr>
              <a:t>caricare modifiche per tutti</a:t>
            </a:r>
            <a:endParaRPr lang="it-IT" dirty="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r>
              <a:rPr lang="it-IT" dirty="0">
                <a:solidFill>
                  <a:schemeClr val="accent6"/>
                </a:solidFill>
              </a:rPr>
              <a:t>Pull </a:t>
            </a:r>
            <a:r>
              <a:rPr lang="it-IT" dirty="0">
                <a:solidFill>
                  <a:schemeClr val="accent6"/>
                </a:solidFill>
                <a:sym typeface="Wingdings" panose="05000000000000000000" pitchFamily="2" charset="2"/>
              </a:rPr>
              <a:t> «tirare» </a:t>
            </a:r>
            <a:r>
              <a:rPr lang="it-IT" dirty="0">
                <a:solidFill>
                  <a:schemeClr val="accent6"/>
                </a:solidFill>
              </a:rPr>
              <a:t>scaricare modifiche di altri</a:t>
            </a:r>
            <a:endParaRPr lang="it-IT" dirty="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«ramo» </a:t>
            </a:r>
            <a:r>
              <a:rPr lang="it-IT" dirty="0"/>
              <a:t>versione parallela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it-IT" dirty="0"/>
              <a:t>Merge </a:t>
            </a:r>
            <a:r>
              <a:rPr lang="it-IT" dirty="0">
                <a:sym typeface="Wingdings" panose="05000000000000000000" pitchFamily="2" charset="2"/>
              </a:rPr>
              <a:t> «unire» </a:t>
            </a:r>
            <a:r>
              <a:rPr lang="it-IT" dirty="0"/>
              <a:t>unire versioni</a:t>
            </a:r>
          </a:p>
          <a:p>
            <a:r>
              <a:rPr lang="it-IT" dirty="0">
                <a:sym typeface="Wingdings" panose="05000000000000000000" pitchFamily="2" charset="2"/>
              </a:rPr>
              <a:t>.</a:t>
            </a:r>
            <a:r>
              <a:rPr lang="it-IT" dirty="0" err="1">
                <a:sym typeface="Wingdings" panose="05000000000000000000" pitchFamily="2" charset="2"/>
              </a:rPr>
              <a:t>gitignore</a:t>
            </a:r>
            <a:r>
              <a:rPr lang="it-IT" dirty="0">
                <a:sym typeface="Wingdings" panose="05000000000000000000" pitchFamily="2" charset="2"/>
              </a:rPr>
              <a:t>  file di configurazione che indica quali file e cartelle devono essere ignorati dal </a:t>
            </a:r>
            <a:r>
              <a:rPr lang="it-IT" dirty="0" err="1">
                <a:sym typeface="Wingdings" panose="05000000000000000000" pitchFamily="2" charset="2"/>
              </a:rPr>
              <a:t>versionamento</a:t>
            </a:r>
            <a:r>
              <a:rPr lang="it-IT" dirty="0">
                <a:sym typeface="Wingdings" panose="05000000000000000000" pitchFamily="2" charset="2"/>
              </a:rPr>
              <a:t> (</a:t>
            </a:r>
            <a:r>
              <a:rPr lang="it-IT" dirty="0" err="1">
                <a:sym typeface="Wingdings" panose="05000000000000000000" pitchFamily="2" charset="2"/>
              </a:rPr>
              <a:t>version</a:t>
            </a:r>
            <a:r>
              <a:rPr lang="it-IT" dirty="0">
                <a:sym typeface="Wingdings" panose="05000000000000000000" pitchFamily="2" charset="2"/>
              </a:rPr>
              <a:t> control)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b="1" u="sng" dirty="0">
                <a:sym typeface="Wingdings" panose="05000000000000000000" pitchFamily="2" charset="2"/>
              </a:rPr>
              <a:t>Conflitti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dirty="0"/>
              <a:t>due modifiche alla stessa riga/file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CH" dirty="0"/>
              <a:t>Per risolve scegliere o unire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dirty="0"/>
              <a:t>nuovo </a:t>
            </a:r>
            <a:r>
              <a:rPr lang="it-IT" dirty="0" err="1"/>
              <a:t>commit</a:t>
            </a:r>
            <a:endParaRPr lang="it-CH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5A98A9-303D-496A-2120-A8B0626E8C2E}"/>
              </a:ext>
            </a:extLst>
          </p:cNvPr>
          <p:cNvSpPr txBox="1"/>
          <p:nvPr/>
        </p:nvSpPr>
        <p:spPr>
          <a:xfrm>
            <a:off x="101842" y="943742"/>
            <a:ext cx="21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4352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003187-583E-7D70-FA3A-D49FAD91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Impatto di GitHub nella comunità tecnologica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22F11D-6BE9-25C3-B8F5-E7EB58D0FA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9180" t="4965" r="13941" b="7659"/>
          <a:stretch>
            <a:fillRect/>
          </a:stretch>
        </p:blipFill>
        <p:spPr>
          <a:xfrm>
            <a:off x="3869267" y="864108"/>
            <a:ext cx="6840885" cy="5183253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D41890-9755-5352-02BA-EA5AE0BF8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/>
              <a:t>Progetti</a:t>
            </a:r>
            <a:r>
              <a:rPr lang="fr-CH" dirty="0"/>
              <a:t> open source </a:t>
            </a:r>
            <a:r>
              <a:rPr lang="fr-CH" dirty="0" err="1"/>
              <a:t>famosi</a:t>
            </a:r>
            <a:r>
              <a:rPr lang="fr-CH" dirty="0"/>
              <a:t> su GitHub: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/>
              <a:t>VSC (</a:t>
            </a:r>
            <a:r>
              <a:rPr lang="fr-CH" dirty="0" err="1"/>
              <a:t>visual</a:t>
            </a:r>
            <a:r>
              <a:rPr lang="fr-CH" dirty="0"/>
              <a:t> studio code)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/>
              <a:t>React.js (</a:t>
            </a:r>
            <a:r>
              <a:rPr lang="fr-CH" dirty="0" err="1"/>
              <a:t>libreria</a:t>
            </a:r>
            <a:r>
              <a:rPr lang="fr-CH" dirty="0"/>
              <a:t> javascript)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err="1"/>
              <a:t>Xwiki</a:t>
            </a:r>
            <a:r>
              <a:rPr lang="fr-CH" dirty="0"/>
              <a:t> (</a:t>
            </a:r>
            <a:r>
              <a:rPr lang="fr-CH" dirty="0" err="1"/>
              <a:t>libreria</a:t>
            </a:r>
            <a:r>
              <a:rPr lang="fr-CH" dirty="0"/>
              <a:t> java)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dirty="0" err="1"/>
              <a:t>Tensorflow</a:t>
            </a:r>
            <a:r>
              <a:rPr lang="fr-CH" dirty="0"/>
              <a:t> (</a:t>
            </a:r>
            <a:r>
              <a:rPr lang="fr-CH" dirty="0" err="1"/>
              <a:t>piattaforma</a:t>
            </a:r>
            <a:r>
              <a:rPr lang="fr-CH" dirty="0"/>
              <a:t> di machine </a:t>
            </a:r>
            <a:r>
              <a:rPr lang="fr-CH" dirty="0" err="1"/>
              <a:t>learning</a:t>
            </a:r>
            <a:r>
              <a:rPr lang="fr-CH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6584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BA6EF91-FA25-A5C9-3E44-24C5B97E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tx1"/>
                </a:solidFill>
              </a:rPr>
              <a:t>Alternative a GitHub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76226AA-B7A5-FF3E-1270-F6794FBC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err="1"/>
              <a:t>Gitlab</a:t>
            </a:r>
            <a:endParaRPr lang="it-CH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23B6C3A-BFFA-E991-4298-518CFC3CD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2414727"/>
          </a:xfrm>
        </p:spPr>
        <p:txBody>
          <a:bodyPr/>
          <a:lstStyle/>
          <a:p>
            <a:r>
              <a:rPr lang="it-IT" dirty="0"/>
              <a:t>S</a:t>
            </a:r>
            <a:r>
              <a:rPr lang="it-CH" dirty="0" err="1"/>
              <a:t>imile</a:t>
            </a:r>
            <a:r>
              <a:rPr lang="it-CH" dirty="0"/>
              <a:t> a </a:t>
            </a:r>
            <a:r>
              <a:rPr lang="it-CH" dirty="0" err="1"/>
              <a:t>github</a:t>
            </a:r>
            <a:r>
              <a:rPr lang="it-CH" dirty="0"/>
              <a:t>.</a:t>
            </a:r>
          </a:p>
          <a:p>
            <a:r>
              <a:rPr lang="it-CH" dirty="0"/>
              <a:t>Offre integrazione continua.</a:t>
            </a:r>
          </a:p>
          <a:p>
            <a:r>
              <a:rPr lang="it-CH" dirty="0"/>
              <a:t>Ideale per la gestione del ciclo di vita del software.</a:t>
            </a:r>
          </a:p>
          <a:p>
            <a:endParaRPr lang="it-CH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9CC9A6D-A589-4FB5-0757-84E4BFF39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CH" dirty="0" err="1"/>
              <a:t>Bitbucket</a:t>
            </a:r>
            <a:endParaRPr lang="it-CH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5CF3EC80-C419-6E88-37CF-EE5684C63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2414727"/>
          </a:xfrm>
        </p:spPr>
        <p:txBody>
          <a:bodyPr/>
          <a:lstStyle/>
          <a:p>
            <a:r>
              <a:rPr lang="it-IT" dirty="0"/>
              <a:t>supporta </a:t>
            </a:r>
            <a:r>
              <a:rPr lang="it-IT" dirty="0" err="1"/>
              <a:t>Git</a:t>
            </a:r>
            <a:r>
              <a:rPr lang="it-IT" dirty="0"/>
              <a:t> e </a:t>
            </a:r>
            <a:r>
              <a:rPr lang="it-IT" dirty="0" err="1"/>
              <a:t>Mercurial</a:t>
            </a:r>
            <a:r>
              <a:rPr lang="it-IT" dirty="0"/>
              <a:t>.</a:t>
            </a:r>
          </a:p>
          <a:p>
            <a:r>
              <a:rPr lang="it-IT" dirty="0"/>
              <a:t>Ottima per team.</a:t>
            </a:r>
          </a:p>
          <a:p>
            <a:r>
              <a:rPr lang="it-IT" dirty="0"/>
              <a:t>si integra con strumenti </a:t>
            </a:r>
            <a:r>
              <a:rPr lang="it-IT" dirty="0" err="1"/>
              <a:t>Atlassian</a:t>
            </a:r>
            <a:r>
              <a:rPr lang="it-IT" dirty="0"/>
              <a:t> come </a:t>
            </a:r>
            <a:r>
              <a:rPr lang="it-IT" dirty="0" err="1"/>
              <a:t>Jira</a:t>
            </a:r>
            <a:r>
              <a:rPr lang="it-IT" dirty="0"/>
              <a:t>.</a:t>
            </a:r>
            <a:endParaRPr lang="it-CH" dirty="0"/>
          </a:p>
          <a:p>
            <a:endParaRPr lang="it-CH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B17E8F9-0AF2-A1DB-D9E8-8066C9498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t="32482" b="28915"/>
          <a:stretch>
            <a:fillRect/>
          </a:stretch>
        </p:blipFill>
        <p:spPr>
          <a:xfrm>
            <a:off x="3621310" y="3968912"/>
            <a:ext cx="3959238" cy="95276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3560AF6-2965-E2AC-1817-34A7FAC256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rcRect t="23048" b="20998"/>
          <a:stretch>
            <a:fillRect/>
          </a:stretch>
        </p:blipFill>
        <p:spPr>
          <a:xfrm>
            <a:off x="7580548" y="4173716"/>
            <a:ext cx="3822334" cy="67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81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rnice">
  <a:themeElements>
    <a:clrScheme name="Cornic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Cornic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rnic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TM03457475[[fn=Cornice]]</Template>
  <TotalTime>0</TotalTime>
  <Words>627</Words>
  <Application>Microsoft Office PowerPoint</Application>
  <PresentationFormat>Widescreen</PresentationFormat>
  <Paragraphs>86</Paragraphs>
  <Slides>10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9" baseType="lpstr">
      <vt:lpstr>-apple-system</vt:lpstr>
      <vt:lpstr>Aptos</vt:lpstr>
      <vt:lpstr>Arial</vt:lpstr>
      <vt:lpstr>Corbel</vt:lpstr>
      <vt:lpstr>Courier New</vt:lpstr>
      <vt:lpstr>Google Sans</vt:lpstr>
      <vt:lpstr>Wingdings</vt:lpstr>
      <vt:lpstr>Wingdings 2</vt:lpstr>
      <vt:lpstr>Cornice</vt:lpstr>
      <vt:lpstr>Ricerca GIT </vt:lpstr>
      <vt:lpstr>Introduzione al Version Control</vt:lpstr>
      <vt:lpstr>Perché è fondamentale?</vt:lpstr>
      <vt:lpstr>Breve storia dei sistemi di versionamento</vt:lpstr>
      <vt:lpstr>GitHub</vt:lpstr>
      <vt:lpstr>Funzionalità principali</vt:lpstr>
      <vt:lpstr>Funzionamento base di GitHub e conflitti di versione</vt:lpstr>
      <vt:lpstr>Impatto di GitHub nella comunità tecnologica</vt:lpstr>
      <vt:lpstr>Alternative a GitHub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ibv606@cpt.local</dc:creator>
  <cp:lastModifiedBy>Marco Del Core</cp:lastModifiedBy>
  <cp:revision>17</cp:revision>
  <dcterms:created xsi:type="dcterms:W3CDTF">2025-09-05T13:07:51Z</dcterms:created>
  <dcterms:modified xsi:type="dcterms:W3CDTF">2025-09-11T19:49:27Z</dcterms:modified>
</cp:coreProperties>
</file>